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700" r:id="rId3"/>
  </p:sldMasterIdLst>
  <p:notesMasterIdLst>
    <p:notesMasterId r:id="rId29"/>
  </p:notesMasterIdLst>
  <p:handoutMasterIdLst>
    <p:handoutMasterId r:id="rId30"/>
  </p:handoutMasterIdLst>
  <p:sldIdLst>
    <p:sldId id="694" r:id="rId4"/>
    <p:sldId id="875" r:id="rId5"/>
    <p:sldId id="745" r:id="rId6"/>
    <p:sldId id="358" r:id="rId7"/>
    <p:sldId id="772" r:id="rId8"/>
    <p:sldId id="670" r:id="rId9"/>
    <p:sldId id="815" r:id="rId10"/>
    <p:sldId id="685" r:id="rId11"/>
    <p:sldId id="782" r:id="rId12"/>
    <p:sldId id="601" r:id="rId13"/>
    <p:sldId id="751" r:id="rId14"/>
    <p:sldId id="781" r:id="rId15"/>
    <p:sldId id="806" r:id="rId16"/>
    <p:sldId id="845" r:id="rId17"/>
    <p:sldId id="399" r:id="rId18"/>
    <p:sldId id="849" r:id="rId19"/>
    <p:sldId id="804" r:id="rId20"/>
    <p:sldId id="787" r:id="rId21"/>
    <p:sldId id="839" r:id="rId22"/>
    <p:sldId id="805" r:id="rId23"/>
    <p:sldId id="753" r:id="rId24"/>
    <p:sldId id="843" r:id="rId25"/>
    <p:sldId id="844" r:id="rId26"/>
    <p:sldId id="861" r:id="rId27"/>
    <p:sldId id="876" r:id="rId28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MSOffice" lastIdx="3" clrIdx="0"/>
  <p:cmAuthor id="2" name="Krüger, Nils-Torsten" initials="KN" lastIdx="1" clrIdx="1"/>
  <p:cmAuthor id="3" name="Melanie Kaczerowski" initials="MK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F57"/>
    <a:srgbClr val="239EAF"/>
    <a:srgbClr val="84C5CE"/>
    <a:srgbClr val="F9B741"/>
    <a:srgbClr val="FF9933"/>
    <a:srgbClr val="2FB9D3"/>
    <a:srgbClr val="FF7C80"/>
    <a:srgbClr val="CCFFFF"/>
    <a:srgbClr val="FFCC99"/>
    <a:srgbClr val="4DC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00" autoAdjust="0"/>
    <p:restoredTop sz="71343" autoAdjust="0"/>
  </p:normalViewPr>
  <p:slideViewPr>
    <p:cSldViewPr snapToGrid="0">
      <p:cViewPr varScale="1">
        <p:scale>
          <a:sx n="49" d="100"/>
          <a:sy n="49" d="100"/>
        </p:scale>
        <p:origin x="584" y="24"/>
      </p:cViewPr>
      <p:guideLst/>
    </p:cSldViewPr>
  </p:slideViewPr>
  <p:outlineViewPr>
    <p:cViewPr>
      <p:scale>
        <a:sx n="33" d="100"/>
        <a:sy n="33" d="100"/>
      </p:scale>
      <p:origin x="0" y="-1621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C7976-2C4D-45A8-8058-90B6C5E12CA5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1182E-F05E-4267-9F02-4D347365B7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277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375D4-F6D3-4715-A2DD-F26955AFDBD2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70F60-1B95-4653-AB09-B2A5DA4854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374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29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0892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konkret bedeuten können</a:t>
            </a:r>
          </a:p>
        </p:txBody>
      </p:sp>
    </p:spTree>
    <p:extLst>
      <p:ext uri="{BB962C8B-B14F-4D97-AF65-F5344CB8AC3E}">
        <p14:creationId xmlns:p14="http://schemas.microsoft.com/office/powerpoint/2010/main" val="378345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284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297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093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062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209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615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894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87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78983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808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EE4EE-3551-48E5-9EDC-36EC5AA5A74E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62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003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70F60-1B95-4653-AB09-B2A5DA4854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90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70F60-1B95-4653-AB09-B2A5DA4854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402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09B47-F0BF-5C45-5122-6A4265901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C6ABF7-F7B2-B9A2-4AA7-2F91B5A26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7BBA1D-58A5-7783-35DB-EB8FA1A16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7CFFA5-C05B-529D-A0CA-17505AF1D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70F60-1B95-4653-AB09-B2A5DA4854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12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70F60-1B95-4653-AB09-B2A5DA4854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492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80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138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PAUSENRAUM-Trainingstag                        "Gelassen und fit im Stress"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17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70F60-1B95-4653-AB09-B2A5DA4854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85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70F60-1B95-4653-AB09-B2A5DA48544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445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70F60-1B95-4653-AB09-B2A5DA48544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91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64CA-7D53-4F5C-BD84-7BFA26A4165C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42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4508-A479-4962-8BF7-BEA2B2C1D9AA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98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D505-F1B5-4BCE-AB0C-63785F1C622D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3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4867A-BA53-43EA-B4E7-6493BC0E0A8C}" type="datetime1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www.inbewegungbleiben.de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AD2DD-549C-4445-821B-EE1D1AC204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150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064CA-7D53-4F5C-BD84-7BFA26A4165C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648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FDF7B-5F6F-4A61-AAE7-32ED15513E0A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346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49D6-3B47-43F9-966E-D6D5F99D5362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59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A7B0-9AAF-4D98-9A98-5477980026C2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525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C872-26C1-471D-84B4-4D7F8AB2D8BB}" type="datetime1">
              <a:rPr lang="de-DE" smtClean="0"/>
              <a:t>06.03.2024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129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EB62-A9CA-43AA-9F1D-9CEE26F9397C}" type="datetime1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277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F3C4-6A9F-4712-9662-ADC8A5D5D093}" type="datetime1">
              <a:rPr lang="de-DE" smtClean="0"/>
              <a:t>06.03.2024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933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FDF7B-5F6F-4A61-AAE7-32ED15513E0A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145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236D-A3A4-4F09-ACCA-67C1E4EF716E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962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17C6-D8E1-4F71-8851-E47E5821D863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408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4508-A479-4962-8BF7-BEA2B2C1D9AA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756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D505-F1B5-4BCE-AB0C-63785F1C622D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892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4867A-BA53-43EA-B4E7-6493BC0E0A8C}" type="datetime1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www.inbewegungbleiben.de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AD2DD-549C-4445-821B-EE1D1AC204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627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53B9-97A4-4D22-8FC1-C49FF1924907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583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D3C7-B318-43AE-A135-EC666D9807F8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807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4558-0DCD-455A-AD96-02D3860E5F22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356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03324-2F40-49FD-B559-2D1CAE7B80E8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098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2104-DC2B-4376-A7A1-89F34305D781}" type="datetime1">
              <a:rPr lang="de-DE" smtClean="0"/>
              <a:t>06.03.2024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60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49D6-3B47-43F9-966E-D6D5F99D5362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75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D9EBE-532B-4571-8E1B-705743F4DFB4}" type="datetime1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3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AA411-0D9A-4910-AC62-1D06BCF8A1BA}" type="datetime1">
              <a:rPr lang="de-DE" smtClean="0"/>
              <a:t>06.03.2024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102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E895-5791-432E-9692-82EF3AD476FE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316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B3E57-793D-4862-B0B4-9F620255D466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1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9A80E-7076-4B8E-AAD6-055337E151FA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627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920A-396A-4729-B861-FFB94B4634D4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519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50FB-ED68-415E-B52E-44FD127FA7CD}" type="datetime1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www.inbewegungbleiben.de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AD2DD-549C-4445-821B-EE1D1AC204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60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A7B0-9AAF-4D98-9A98-5477980026C2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14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CC872-26C1-471D-84B4-4D7F8AB2D8BB}" type="datetime1">
              <a:rPr lang="de-DE" smtClean="0"/>
              <a:t>06.03.2024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56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EB62-A9CA-43AA-9F1D-9CEE26F9397C}" type="datetime1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35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F3C4-6A9F-4712-9662-ADC8A5D5D093}" type="datetime1">
              <a:rPr lang="de-DE" smtClean="0"/>
              <a:t>06.03.2024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6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236D-A3A4-4F09-ACCA-67C1E4EF716E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87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17C6-D8E1-4F71-8851-E47E5821D863}" type="datetime1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www.inbewegungbleiben.de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61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4E051-E626-4A3A-BFEF-321A8B39BD97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08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6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B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4E051-E626-4A3A-BFEF-321A8B39BD97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90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37FDA-BCA4-4DDA-9338-68B9EB5BE131}" type="datetime1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www.inbewegungbleiben.de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EF0B8-1DC7-4E48-8EA3-FE7A4E58CD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8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Person lehnt an einer Wand">
            <a:extLst>
              <a:ext uri="{FF2B5EF4-FFF2-40B4-BE49-F238E27FC236}">
                <a16:creationId xmlns:a16="http://schemas.microsoft.com/office/drawing/2014/main" id="{8270CC87-1FD2-4D23-AFFF-75CF6EBFF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FADC59-CD09-4578-BEDA-FB79C05F3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384" y="4126832"/>
            <a:ext cx="10918056" cy="132738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84C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Stressmanagement</a:t>
            </a:r>
            <a:endParaRPr lang="de-DE" b="1" dirty="0">
              <a:solidFill>
                <a:srgbClr val="84C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5FCEF8-8729-40FB-AE71-D2CAAD9D0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108" y="5454212"/>
            <a:ext cx="9860692" cy="57879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Gelassen und fit im Alltagsstress</a:t>
            </a:r>
          </a:p>
          <a:p>
            <a:endParaRPr lang="de-DE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 2">
            <a:extLst>
              <a:ext uri="{FF2B5EF4-FFF2-40B4-BE49-F238E27FC236}">
                <a16:creationId xmlns:a16="http://schemas.microsoft.com/office/drawing/2014/main" id="{DFEE2C79-A37F-4BF4-9864-4CF928D2CFCB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0802" y="5754534"/>
            <a:ext cx="2968073" cy="114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6BD8BD12-B103-44AE-A5D4-23A3929D3565}"/>
              </a:ext>
            </a:extLst>
          </p:cNvPr>
          <p:cNvSpPr txBox="1">
            <a:spLocks/>
          </p:cNvSpPr>
          <p:nvPr/>
        </p:nvSpPr>
        <p:spPr>
          <a:xfrm>
            <a:off x="66033" y="4278354"/>
            <a:ext cx="5030904" cy="295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pPr>
              <a:spcBef>
                <a:spcPts val="0"/>
              </a:spcBef>
            </a:pPr>
            <a:r>
              <a:rPr lang="de-DE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HWK Münster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08.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März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Melanie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Kaczerowski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www.pausenraum-training.de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46295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E1356376-7640-482D-A61F-A1E6C23FE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0" b="14390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D52FD3D-0A4D-85D4-C849-5A38AFB8E45C}"/>
              </a:ext>
            </a:extLst>
          </p:cNvPr>
          <p:cNvSpPr txBox="1"/>
          <p:nvPr/>
        </p:nvSpPr>
        <p:spPr>
          <a:xfrm>
            <a:off x="7840789" y="2684769"/>
            <a:ext cx="39078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cs typeface="Arial" panose="020B0604020202020204" pitchFamily="34" charset="0"/>
              </a:rPr>
              <a:t>Frühwarnsymptom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spürbar</a:t>
            </a:r>
            <a:r>
              <a:rPr lang="en-US" sz="2400" dirty="0">
                <a:cs typeface="Arial" panose="020B0604020202020204" pitchFamily="34" charset="0"/>
              </a:rPr>
              <a:t>?</a:t>
            </a:r>
            <a:br>
              <a:rPr lang="en-US" sz="2400" dirty="0">
                <a:cs typeface="Arial" panose="020B0604020202020204" pitchFamily="34" charset="0"/>
              </a:rPr>
            </a:br>
            <a:endParaRPr lang="en-US" sz="2400" dirty="0">
              <a:cs typeface="Arial" panose="020B0604020202020204" pitchFamily="34" charset="0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400" b="1" dirty="0" err="1">
                <a:cs typeface="Arial" panose="020B0604020202020204" pitchFamily="34" charset="0"/>
              </a:rPr>
              <a:t>Sofort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gegensteuern</a:t>
            </a:r>
            <a:endParaRPr lang="en-US" sz="2400" b="1" dirty="0">
              <a:cs typeface="Arial" panose="020B0604020202020204" pitchFamily="34" charset="0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en-US" sz="2400" b="1" dirty="0" err="1">
                <a:cs typeface="Arial" panose="020B0604020202020204" pitchFamily="34" charset="0"/>
              </a:rPr>
              <a:t>Vagusnerv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stimulieren</a:t>
            </a:r>
            <a:endParaRPr lang="en-US" sz="2400" dirty="0"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 dirty="0"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(Situation </a:t>
            </a:r>
            <a:r>
              <a:rPr lang="en-US" sz="2000" dirty="0" err="1">
                <a:cs typeface="Arial" panose="020B0604020202020204" pitchFamily="34" charset="0"/>
              </a:rPr>
              <a:t>verlassen</a:t>
            </a:r>
            <a:r>
              <a:rPr lang="en-US" sz="2000" dirty="0"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cs typeface="Arial" panose="020B0604020202020204" pitchFamily="34" charset="0"/>
              </a:rPr>
              <a:t>Glas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kaltes</a:t>
            </a:r>
            <a:r>
              <a:rPr lang="en-US" sz="2000" dirty="0">
                <a:cs typeface="Arial" panose="020B0604020202020204" pitchFamily="34" charset="0"/>
              </a:rPr>
              <a:t> Wasser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cs typeface="Arial" panose="020B0604020202020204" pitchFamily="34" charset="0"/>
              </a:rPr>
              <a:t>summen</a:t>
            </a:r>
            <a:r>
              <a:rPr lang="en-US" sz="2000" dirty="0">
                <a:cs typeface="Arial" panose="020B0604020202020204" pitchFamily="34" charset="0"/>
              </a:rPr>
              <a:t>/</a:t>
            </a:r>
            <a:r>
              <a:rPr lang="en-US" sz="2000" dirty="0" err="1">
                <a:cs typeface="Arial" panose="020B0604020202020204" pitchFamily="34" charset="0"/>
              </a:rPr>
              <a:t>singen</a:t>
            </a:r>
            <a:endParaRPr lang="en-US" sz="2000" dirty="0"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cs typeface="Arial" panose="020B0604020202020204" pitchFamily="34" charset="0"/>
              </a:rPr>
              <a:t>Atmung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vertiefen</a:t>
            </a:r>
            <a:r>
              <a:rPr lang="en-US" sz="2000" dirty="0">
                <a:cs typeface="Arial" panose="020B0604020202020204" pitchFamily="34" charset="0"/>
              </a:rPr>
              <a:t>: </a:t>
            </a:r>
            <a:r>
              <a:rPr lang="en-US" sz="2000" dirty="0" err="1">
                <a:cs typeface="Arial" panose="020B0604020202020204" pitchFamily="34" charset="0"/>
              </a:rPr>
              <a:t>Bauchatmung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BBBE77-3BF1-307A-7A31-4CDAC7E36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A37D6DE-588F-EE4A-A28F-7855E3A6C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46FEEC0C-AAA9-91E2-B0C2-95D45015CEE0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294470"/>
            <a:ext cx="5188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Akute Stressreduktion</a:t>
            </a:r>
          </a:p>
          <a:p>
            <a:r>
              <a:rPr lang="de-DE" altLang="de-DE" sz="24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Schnell wieder abkühlen</a:t>
            </a:r>
          </a:p>
        </p:txBody>
      </p:sp>
    </p:spTree>
    <p:extLst>
      <p:ext uri="{BB962C8B-B14F-4D97-AF65-F5344CB8AC3E}">
        <p14:creationId xmlns:p14="http://schemas.microsoft.com/office/powerpoint/2010/main" val="8407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62078F3-4213-E435-B5CD-87CCB960A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5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89108">
            <a:off x="216820" y="3081173"/>
            <a:ext cx="2248898" cy="216104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8DB974-E2CA-42CC-8E02-2A5CB6A60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dirty="0">
                <a:cs typeface="Arial" panose="020B0604020202020204" pitchFamily="34" charset="0"/>
              </a:rPr>
              <a:t>Situation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dirty="0">
                <a:cs typeface="Arial" panose="020B0604020202020204" pitchFamily="34" charset="0"/>
              </a:rPr>
              <a:t>Bewertung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0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dirty="0">
                <a:cs typeface="Arial" panose="020B0604020202020204" pitchFamily="34" charset="0"/>
              </a:rPr>
              <a:t>Stressreaktion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9AA5D6A-208C-4E76-8F54-52D9FB71D256}"/>
              </a:ext>
            </a:extLst>
          </p:cNvPr>
          <p:cNvSpPr txBox="1">
            <a:spLocks/>
          </p:cNvSpPr>
          <p:nvPr/>
        </p:nvSpPr>
        <p:spPr>
          <a:xfrm>
            <a:off x="4437558" y="2513593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b="1" dirty="0">
                <a:cs typeface="Arial" panose="020B0604020202020204" pitchFamily="34" charset="0"/>
              </a:rPr>
              <a:t>Aktiv handeln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b="1" dirty="0">
                <a:cs typeface="Arial" panose="020B0604020202020204" pitchFamily="34" charset="0"/>
              </a:rPr>
              <a:t>Förderlich bewerten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b="1" dirty="0">
                <a:cs typeface="Arial" panose="020B0604020202020204" pitchFamily="34" charset="0"/>
              </a:rPr>
              <a:t>Regeneration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881ADB27-7CFE-45CD-B523-8372594E6385}"/>
              </a:ext>
            </a:extLst>
          </p:cNvPr>
          <p:cNvSpPr/>
          <p:nvPr/>
        </p:nvSpPr>
        <p:spPr bwMode="auto">
          <a:xfrm rot="16200000">
            <a:off x="5230807" y="2776449"/>
            <a:ext cx="328861" cy="685571"/>
          </a:xfrm>
          <a:prstGeom prst="downArrow">
            <a:avLst/>
          </a:prstGeom>
          <a:solidFill>
            <a:srgbClr val="84C5C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pitchFamily="34" charset="0"/>
            </a:endParaRP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2064B894-8315-4B6F-8D3D-896B2F9B01FD}"/>
              </a:ext>
            </a:extLst>
          </p:cNvPr>
          <p:cNvSpPr/>
          <p:nvPr/>
        </p:nvSpPr>
        <p:spPr bwMode="auto">
          <a:xfrm rot="16200000">
            <a:off x="5257593" y="3963750"/>
            <a:ext cx="328861" cy="685571"/>
          </a:xfrm>
          <a:prstGeom prst="downArrow">
            <a:avLst/>
          </a:prstGeom>
          <a:solidFill>
            <a:srgbClr val="84C5C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pitchFamily="34" charset="0"/>
            </a:endParaRPr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6E0C5455-FDAB-4DA9-8F06-7C123737A495}"/>
              </a:ext>
            </a:extLst>
          </p:cNvPr>
          <p:cNvSpPr/>
          <p:nvPr/>
        </p:nvSpPr>
        <p:spPr bwMode="auto">
          <a:xfrm rot="16200000">
            <a:off x="5271557" y="5151050"/>
            <a:ext cx="328861" cy="685571"/>
          </a:xfrm>
          <a:prstGeom prst="downArrow">
            <a:avLst/>
          </a:prstGeom>
          <a:solidFill>
            <a:srgbClr val="84C5C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pitchFamily="34" charset="0"/>
            </a:endParaRPr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0690299E-3B1A-4E32-B4C7-AAC3CBA45E5B}"/>
              </a:ext>
            </a:extLst>
          </p:cNvPr>
          <p:cNvSpPr/>
          <p:nvPr/>
        </p:nvSpPr>
        <p:spPr bwMode="auto">
          <a:xfrm>
            <a:off x="3236086" y="3464911"/>
            <a:ext cx="292404" cy="500240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pitchFamily="34" charset="0"/>
            </a:endParaRPr>
          </a:p>
        </p:txBody>
      </p:sp>
      <p:sp>
        <p:nvSpPr>
          <p:cNvPr id="18" name="Geschweifte Klammer links 17">
            <a:extLst>
              <a:ext uri="{FF2B5EF4-FFF2-40B4-BE49-F238E27FC236}">
                <a16:creationId xmlns:a16="http://schemas.microsoft.com/office/drawing/2014/main" id="{C2DAB0F4-E662-4871-A7EE-A1C9676227A3}"/>
              </a:ext>
            </a:extLst>
          </p:cNvPr>
          <p:cNvSpPr/>
          <p:nvPr/>
        </p:nvSpPr>
        <p:spPr bwMode="auto">
          <a:xfrm rot="10800000">
            <a:off x="1879393" y="3501275"/>
            <a:ext cx="720080" cy="1692188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pitchFamily="34" charset="0"/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C34C58B5-040E-4F54-B298-7D4B996ACB7B}"/>
              </a:ext>
            </a:extLst>
          </p:cNvPr>
          <p:cNvSpPr/>
          <p:nvPr/>
        </p:nvSpPr>
        <p:spPr bwMode="auto">
          <a:xfrm>
            <a:off x="3229531" y="4674867"/>
            <a:ext cx="292404" cy="500240"/>
          </a:xfrm>
          <a:prstGeom prst="downArrow">
            <a:avLst/>
          </a:prstGeom>
          <a:solidFill>
            <a:srgbClr val="FFC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pitchFamily="34" charset="0"/>
            </a:endParaRPr>
          </a:p>
        </p:txBody>
      </p: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5436F1DD-FD5E-48B0-887B-FFCF4C5DB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523" y="3509793"/>
            <a:ext cx="2393428" cy="16921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de-DE" sz="1500" dirty="0"/>
              <a:t>Geprägt durch:</a:t>
            </a:r>
            <a:br>
              <a:rPr lang="de-DE" sz="1500" dirty="0"/>
            </a:br>
            <a:endParaRPr lang="de-DE" sz="1500" dirty="0"/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de-DE" sz="1500" dirty="0"/>
              <a:t>Erfahrungen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de-DE" sz="1500" dirty="0"/>
              <a:t>Kenntnisse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de-DE" sz="1500" dirty="0"/>
              <a:t>Persönlichkeitstyp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de-DE" sz="1500" dirty="0"/>
              <a:t>Erziehung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de-DE" sz="1500" dirty="0"/>
              <a:t>Belastungsniveau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de-DE" sz="1500" b="1" dirty="0"/>
              <a:t>Innere Stress-</a:t>
            </a:r>
            <a:br>
              <a:rPr lang="de-DE" sz="1500" b="1" dirty="0"/>
            </a:br>
            <a:r>
              <a:rPr lang="de-DE" sz="1500" b="1" dirty="0" err="1"/>
              <a:t>verstärker</a:t>
            </a:r>
            <a:endParaRPr lang="de-DE" sz="1500" b="1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0376147-61C4-164D-7BCC-894D313FA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165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C681C4-21E0-7461-7BC2-F6A33C4F5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AE6FFF-DDD7-8E7B-E9A8-DD2CC60A2F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85" y="283824"/>
            <a:ext cx="2628614" cy="2390396"/>
          </a:xfrm>
          <a:prstGeom prst="rect">
            <a:avLst/>
          </a:prstGeom>
        </p:spPr>
      </p:pic>
      <p:sp>
        <p:nvSpPr>
          <p:cNvPr id="19" name="Text Box 13">
            <a:extLst>
              <a:ext uri="{FF2B5EF4-FFF2-40B4-BE49-F238E27FC236}">
                <a16:creationId xmlns:a16="http://schemas.microsoft.com/office/drawing/2014/main" id="{3A6BD3B5-72AF-45B7-A0C7-F660CBF42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325" y="715364"/>
            <a:ext cx="55473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800" dirty="0">
                <a:latin typeface="+mn-lt"/>
              </a:rPr>
              <a:t>Jeder hat das Recht </a:t>
            </a:r>
            <a:br>
              <a:rPr lang="de-DE" altLang="de-DE" sz="1800" dirty="0">
                <a:latin typeface="+mn-lt"/>
              </a:rPr>
            </a:br>
            <a:r>
              <a:rPr lang="de-DE" altLang="de-DE" sz="1800" dirty="0">
                <a:latin typeface="+mn-lt"/>
              </a:rPr>
              <a:t>auf seinen eigenen</a:t>
            </a:r>
            <a:br>
              <a:rPr lang="de-DE" altLang="de-DE" sz="1800" dirty="0">
                <a:latin typeface="+mn-lt"/>
              </a:rPr>
            </a:br>
            <a:r>
              <a:rPr lang="de-DE" altLang="de-DE" sz="1800" dirty="0">
                <a:latin typeface="+mn-lt"/>
              </a:rPr>
              <a:t>Stress.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125D88-BB7F-49AA-961A-2F843EE950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13314">
            <a:off x="427635" y="689628"/>
            <a:ext cx="1934165" cy="193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8" grpId="0" animBg="1"/>
      <p:bldP spid="17" grpId="0" uiExpand="1" build="p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8C319C0-F85C-D685-1502-5746D97E5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96ACDE-D012-4D5D-B624-D94F8EAA754D}"/>
              </a:ext>
            </a:extLst>
          </p:cNvPr>
          <p:cNvSpPr txBox="1"/>
          <p:nvPr/>
        </p:nvSpPr>
        <p:spPr>
          <a:xfrm>
            <a:off x="7738367" y="2882900"/>
            <a:ext cx="392023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Tauscht euch </a:t>
            </a:r>
            <a:r>
              <a:rPr lang="de-DE" altLang="de-DE" u="sng" dirty="0">
                <a:latin typeface="Calibri" panose="020F0502020204030204" pitchFamily="34" charset="0"/>
                <a:cs typeface="Calibri" panose="020F0502020204030204" pitchFamily="34" charset="0"/>
              </a:rPr>
              <a:t>in Gruppen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über </a:t>
            </a: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gute Erfahrungen 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weitere Ideen 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aus!</a:t>
            </a:r>
            <a:b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Schreibt einzelne Tipps so konkret wie möglich und als Stichwort auf jeweils eine Karte. (</a:t>
            </a:r>
            <a:r>
              <a:rPr lang="de-DE" alt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 30 Minuten)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Hängt die Karten im Anschluss an </a:t>
            </a:r>
            <a:b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die Pinwand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Lest euch auch die Tipps der anderen Gruppen durch.	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BBB9CDB-2B1E-71D8-1346-67BE3E008C93}"/>
              </a:ext>
            </a:extLst>
          </p:cNvPr>
          <p:cNvSpPr txBox="1">
            <a:spLocks/>
          </p:cNvSpPr>
          <p:nvPr/>
        </p:nvSpPr>
        <p:spPr>
          <a:xfrm>
            <a:off x="9380670" y="335222"/>
            <a:ext cx="2675880" cy="935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Gruppenarbeit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CA0587-D1FD-1DCA-12E4-C7A83FCC7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49B852-889A-4ADE-8EA5-C85AAB895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54" y="674847"/>
            <a:ext cx="6328147" cy="57546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AFDF27-AF1F-46B7-96C3-16667CD6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54" y="1591925"/>
            <a:ext cx="5798419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Was sind eure </a:t>
            </a:r>
            <a:b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erprobten</a:t>
            </a:r>
            <a:b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Anti-Stress-</a:t>
            </a:r>
            <a:b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Strategien </a:t>
            </a:r>
            <a:b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im Alltag?</a:t>
            </a:r>
          </a:p>
        </p:txBody>
      </p:sp>
    </p:spTree>
    <p:extLst>
      <p:ext uri="{BB962C8B-B14F-4D97-AF65-F5344CB8AC3E}">
        <p14:creationId xmlns:p14="http://schemas.microsoft.com/office/powerpoint/2010/main" val="422488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orange, Zitrus, Obst, gelb enthält.&#10;&#10;Automatisch generierte Beschreibung">
            <a:extLst>
              <a:ext uri="{FF2B5EF4-FFF2-40B4-BE49-F238E27FC236}">
                <a16:creationId xmlns:a16="http://schemas.microsoft.com/office/drawing/2014/main" id="{D0822A4C-B7B6-269C-9B87-923752725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38" y="1524411"/>
            <a:ext cx="4641427" cy="4351338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FA369D4-7AF5-3EF6-F585-856D16720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165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marR="0" lvl="0" indent="-44958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D1AE98F-158B-896A-68A0-AD16ED09D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marR="0" lvl="0" indent="-44958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BFAC3DD8-D4BC-0CFD-D0DF-90CD74D54DEF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281770"/>
            <a:ext cx="5950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Die Macht der Gedanken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Zitronenübung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9A24EF-5D97-03DC-514C-26F839D17531}"/>
              </a:ext>
            </a:extLst>
          </p:cNvPr>
          <p:cNvSpPr txBox="1"/>
          <p:nvPr/>
        </p:nvSpPr>
        <p:spPr>
          <a:xfrm>
            <a:off x="1984138" y="5929899"/>
            <a:ext cx="870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Mentale Vorstellungsbilder können körperliche </a:t>
            </a:r>
            <a:r>
              <a:rPr kumimoji="0" lang="de-DE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Reaktionen hervorrufen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9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314997B5-B2A9-5D59-4ACF-008F6BED2F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72083" y="1972934"/>
            <a:ext cx="2971983" cy="32348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17700D-97DC-8201-6E73-B49DB8D51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14" y="1972935"/>
            <a:ext cx="2932492" cy="323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AA621DC-72B1-1F6A-5CCB-833C2D4CEB27}"/>
              </a:ext>
            </a:extLst>
          </p:cNvPr>
          <p:cNvSpPr txBox="1"/>
          <p:nvPr/>
        </p:nvSpPr>
        <p:spPr>
          <a:xfrm>
            <a:off x="2119550" y="5401191"/>
            <a:ext cx="8705065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 gibt immer mehrere Sichtweisen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Das Gehirn ist eine faule Socke</a:t>
            </a:r>
            <a:r>
              <a:rPr kumimoji="0" lang="de-DE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es neigt zum Reproduzieren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  <a:tabLst/>
              <a:defRPr/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braucht gezielte Anstöße, um neue Sichtweisen zu entwickeln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72BC7EF-1F15-81C3-0EB5-77F69FC5B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F82F4A3-3498-2CE2-1C14-CD25853D8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5">
            <a:extLst>
              <a:ext uri="{FF2B5EF4-FFF2-40B4-BE49-F238E27FC236}">
                <a16:creationId xmlns:a16="http://schemas.microsoft.com/office/drawing/2014/main" id="{C1141BDD-1353-7B16-3BCA-C52999C97363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256370"/>
            <a:ext cx="6458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Kippbilder</a:t>
            </a:r>
            <a:b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4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Bild – zwei Motive.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0E0D705-BC04-D6EE-231F-49B9FD1640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46" y="189830"/>
            <a:ext cx="2050885" cy="186502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F11EC97-7BF0-8744-4579-59FFBE9988FB}"/>
              </a:ext>
            </a:extLst>
          </p:cNvPr>
          <p:cNvSpPr/>
          <p:nvPr/>
        </p:nvSpPr>
        <p:spPr>
          <a:xfrm>
            <a:off x="10014343" y="563541"/>
            <a:ext cx="1764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Siehst du </a:t>
            </a:r>
            <a:b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beide Bilder?</a:t>
            </a:r>
          </a:p>
        </p:txBody>
      </p:sp>
    </p:spTree>
    <p:extLst>
      <p:ext uri="{BB962C8B-B14F-4D97-AF65-F5344CB8AC3E}">
        <p14:creationId xmlns:p14="http://schemas.microsoft.com/office/powerpoint/2010/main" val="24260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276B528-DD6B-D069-6196-E0742ACE8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Das Abspeichern, Lernen oder Erinnern funktioniert durch die </a:t>
            </a:r>
            <a:r>
              <a:rPr lang="de-DE" sz="1900" b="1" dirty="0">
                <a:latin typeface="Calibri" panose="020F0502020204030204" pitchFamily="34" charset="0"/>
                <a:cs typeface="Calibri" panose="020F0502020204030204" pitchFamily="34" charset="0"/>
              </a:rPr>
              <a:t>Übertragung zwischen Hirnnervenzellen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 bzw. ihren Synapsen.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de-DE" sz="1900" b="1" dirty="0">
                <a:latin typeface="Calibri" panose="020F0502020204030204" pitchFamily="34" charset="0"/>
                <a:cs typeface="Calibri" panose="020F0502020204030204" pitchFamily="34" charset="0"/>
              </a:rPr>
              <a:t>häufiger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 so eine Verbindung gegangen wird (dran denken, darüber sprechen etc.), umso </a:t>
            </a:r>
            <a:r>
              <a:rPr lang="de-DE" sz="1900" b="1" dirty="0">
                <a:latin typeface="Calibri" panose="020F0502020204030204" pitchFamily="34" charset="0"/>
                <a:cs typeface="Calibri" panose="020F0502020204030204" pitchFamily="34" charset="0"/>
              </a:rPr>
              <a:t>zugänglicher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 ist diese „Datenstraße“.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So wird aus einem zugewucherten Nervenzell-Trampelpfad mitunter eine gut befahrbare </a:t>
            </a:r>
            <a:r>
              <a:rPr lang="de-DE" sz="1900" b="1" dirty="0">
                <a:latin typeface="Calibri" panose="020F0502020204030204" pitchFamily="34" charset="0"/>
                <a:cs typeface="Calibri" panose="020F0502020204030204" pitchFamily="34" charset="0"/>
              </a:rPr>
              <a:t>Nervenzell-Autobahn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Negativdenken macht unsere Gehirnpfade also gut befahrbar für Negativdenken…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de-DE" sz="1900" b="1" dirty="0">
                <a:latin typeface="Calibri" panose="020F0502020204030204" pitchFamily="34" charset="0"/>
                <a:cs typeface="Calibri" panose="020F0502020204030204" pitchFamily="34" charset="0"/>
              </a:rPr>
              <a:t>Blick auf Positives 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zu richten ist nicht Schönreden, sondern </a:t>
            </a:r>
            <a:r>
              <a:rPr lang="de-DE" sz="1900" b="1" dirty="0">
                <a:latin typeface="Calibri" panose="020F0502020204030204" pitchFamily="34" charset="0"/>
                <a:cs typeface="Calibri" panose="020F0502020204030204" pitchFamily="34" charset="0"/>
              </a:rPr>
              <a:t>gesund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e-DE" sz="2400" b="1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86E2276-B7FF-49AF-861A-800AA56ED7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741" y="1550273"/>
            <a:ext cx="3796043" cy="3238500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5AC0D85-0E0F-3F4F-89B6-5F17991AB1C0}"/>
              </a:ext>
            </a:extLst>
          </p:cNvPr>
          <p:cNvSpPr txBox="1"/>
          <p:nvPr/>
        </p:nvSpPr>
        <p:spPr>
          <a:xfrm>
            <a:off x="6712735" y="5489191"/>
            <a:ext cx="5181599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Baue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positive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Nervenzell-Autobahnen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Das braucht Übung und Training!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4B80BF-0CEA-179B-A4E6-F0CE3E643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0854162C-E22A-6B13-C105-422CF1D95A6E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269070"/>
            <a:ext cx="6458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Neuroplastizität</a:t>
            </a:r>
            <a:b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4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Veränderung ist möglich</a:t>
            </a:r>
          </a:p>
        </p:txBody>
      </p:sp>
    </p:spTree>
    <p:extLst>
      <p:ext uri="{BB962C8B-B14F-4D97-AF65-F5344CB8AC3E}">
        <p14:creationId xmlns:p14="http://schemas.microsoft.com/office/powerpoint/2010/main" val="88122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74B86C9-2579-6428-A64A-2036184FE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BD06F8-A6F0-6099-79EA-3F0107D7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25737"/>
            <a:ext cx="11436275" cy="1325563"/>
          </a:xfrm>
        </p:spPr>
        <p:txBody>
          <a:bodyPr>
            <a:normAutofit fontScale="90000"/>
          </a:bodyPr>
          <a:lstStyle/>
          <a:p>
            <a:r>
              <a:rPr lang="de-DE" sz="2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/>
            </a:r>
            <a:br>
              <a:rPr lang="de-DE" sz="2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de-DE" sz="2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/>
            </a:r>
            <a:br>
              <a:rPr lang="de-DE" sz="2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de-DE" sz="2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/>
            </a:r>
            <a:br>
              <a:rPr lang="de-DE" sz="2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de-DE" sz="2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„Rucksack“            +             verzerrte Denkmuster                  +      innere Stressverstärker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2078F3-4213-E435-B5CD-87CCB960A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9684">
            <a:off x="818792" y="3229651"/>
            <a:ext cx="1515101" cy="145536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9D507AA-13A1-3D06-F32E-15B7BAEC475B}"/>
              </a:ext>
            </a:extLst>
          </p:cNvPr>
          <p:cNvSpPr txBox="1"/>
          <p:nvPr/>
        </p:nvSpPr>
        <p:spPr>
          <a:xfrm>
            <a:off x="3767866" y="2863792"/>
            <a:ext cx="494433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Personalisieren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statt „Teflon“-Denken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Katastrophendenken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statt positiver Folgen erwarten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Negativdenken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statt auch Positives sehen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Leugnen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statt Annehmen der Realität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Defizit-Denken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statt Stärken-Denken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E05C69-C8EE-C7BA-CE85-EF60D9D9E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281" y="3864354"/>
            <a:ext cx="1053791" cy="145409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CC57C91-C6CA-AD6A-59A0-97FDE69EE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5">
            <a:extLst>
              <a:ext uri="{FF2B5EF4-FFF2-40B4-BE49-F238E27FC236}">
                <a16:creationId xmlns:a16="http://schemas.microsoft.com/office/drawing/2014/main" id="{395B73E2-2120-43E9-571E-194A5BB2740E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950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Stressverschärfende Bewertungen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F70627-0D4D-60F8-BFBF-FDD28EACBA09}"/>
              </a:ext>
            </a:extLst>
          </p:cNvPr>
          <p:cNvSpPr txBox="1"/>
          <p:nvPr/>
        </p:nvSpPr>
        <p:spPr>
          <a:xfrm>
            <a:off x="8339866" y="2863792"/>
            <a:ext cx="301393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Perfektionismus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Kontrollambitionen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18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715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E18CC51-4426-2DCC-FB59-A312035A8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le 3">
            <a:extLst>
              <a:ext uri="{FF2B5EF4-FFF2-40B4-BE49-F238E27FC236}">
                <a16:creationId xmlns:a16="http://schemas.microsoft.com/office/drawing/2014/main" id="{CD2B0725-B51A-ECBF-A07D-7B7A1B68A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89552"/>
              </p:ext>
            </p:extLst>
          </p:nvPr>
        </p:nvGraphicFramePr>
        <p:xfrm>
          <a:off x="527125" y="2102986"/>
          <a:ext cx="10548440" cy="4190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773">
                  <a:extLst>
                    <a:ext uri="{9D8B030D-6E8A-4147-A177-3AD203B41FA5}">
                      <a16:colId xmlns:a16="http://schemas.microsoft.com/office/drawing/2014/main" val="288929314"/>
                    </a:ext>
                  </a:extLst>
                </a:gridCol>
                <a:gridCol w="2849255">
                  <a:extLst>
                    <a:ext uri="{9D8B030D-6E8A-4147-A177-3AD203B41FA5}">
                      <a16:colId xmlns:a16="http://schemas.microsoft.com/office/drawing/2014/main" val="1795836753"/>
                    </a:ext>
                  </a:extLst>
                </a:gridCol>
                <a:gridCol w="2853376">
                  <a:extLst>
                    <a:ext uri="{9D8B030D-6E8A-4147-A177-3AD203B41FA5}">
                      <a16:colId xmlns:a16="http://schemas.microsoft.com/office/drawing/2014/main" val="1694584987"/>
                    </a:ext>
                  </a:extLst>
                </a:gridCol>
                <a:gridCol w="2747036">
                  <a:extLst>
                    <a:ext uri="{9D8B030D-6E8A-4147-A177-3AD203B41FA5}">
                      <a16:colId xmlns:a16="http://schemas.microsoft.com/office/drawing/2014/main" val="3090273022"/>
                    </a:ext>
                  </a:extLst>
                </a:gridCol>
              </a:tblGrid>
              <a:tr h="784011">
                <a:tc>
                  <a:txBody>
                    <a:bodyPr/>
                    <a:lstStyle/>
                    <a:p>
                      <a:pPr algn="l"/>
                      <a:r>
                        <a:rPr lang="de-DE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Stressverstärker</a:t>
                      </a:r>
                    </a:p>
                  </a:txBody>
                  <a:tcPr anchor="ctr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Das normale Bedürfnis nach</a:t>
                      </a:r>
                    </a:p>
                  </a:txBody>
                  <a:tcPr anchor="ctr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Stress durch Angst </a:t>
                      </a:r>
                      <a:b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vor</a:t>
                      </a:r>
                    </a:p>
                  </a:txBody>
                  <a:tcPr anchor="ctr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Mögliche Schwierigkeiten </a:t>
                      </a:r>
                      <a:b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e-DE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beim</a:t>
                      </a:r>
                    </a:p>
                  </a:txBody>
                  <a:tcPr anchor="ctr">
                    <a:solidFill>
                      <a:srgbClr val="DBBF5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499404"/>
                  </a:ext>
                </a:extLst>
              </a:tr>
              <a:tr h="635920">
                <a:tc>
                  <a:txBody>
                    <a:bodyPr/>
                    <a:lstStyle/>
                    <a:p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Sei perfekt!</a:t>
                      </a:r>
                    </a:p>
                  </a:txBody>
                  <a:tcPr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Anerkennung und Erfolg ist </a:t>
                      </a:r>
                      <a:b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 stark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Versagen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Prioritäten setzen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144992"/>
                  </a:ext>
                </a:extLst>
              </a:tr>
              <a:tr h="635920">
                <a:tc>
                  <a:txBody>
                    <a:bodyPr/>
                    <a:lstStyle/>
                    <a:p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Sei beliebt!</a:t>
                      </a:r>
                    </a:p>
                  </a:txBody>
                  <a:tcPr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Zugehörigkeit und Liebe ist </a:t>
                      </a:r>
                      <a:b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 stark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Ablehnung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Grenzen setzen, Nein sagen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051167"/>
                  </a:ext>
                </a:extLst>
              </a:tr>
              <a:tr h="635920">
                <a:tc>
                  <a:txBody>
                    <a:bodyPr/>
                    <a:lstStyle/>
                    <a:p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Sei unabhängig!</a:t>
                      </a:r>
                    </a:p>
                  </a:txBody>
                  <a:tcPr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Selbstbestimmung und Unabhängigkeit ist zu stark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Schwäche und Abhängigkeit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Hilfe annehmen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13977"/>
                  </a:ext>
                </a:extLst>
              </a:tr>
              <a:tr h="635920">
                <a:tc>
                  <a:txBody>
                    <a:bodyPr/>
                    <a:lstStyle/>
                    <a:p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Behalte Kontrolle!</a:t>
                      </a:r>
                    </a:p>
                  </a:txBody>
                  <a:tcPr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Sicherheit und Kontrolle ist </a:t>
                      </a:r>
                      <a:b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zu stark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Kontrollverlust, Risiken, Fehlentscheidungen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Delegieren</a:t>
                      </a:r>
                    </a:p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Vertrauen in neue Wege 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563664"/>
                  </a:ext>
                </a:extLst>
              </a:tr>
              <a:tr h="862412">
                <a:tc>
                  <a:txBody>
                    <a:bodyPr/>
                    <a:lstStyle/>
                    <a:p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Halte durch!</a:t>
                      </a:r>
                    </a:p>
                  </a:txBody>
                  <a:tcPr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Spaß und Wohlbefinden wird unterdrückt</a:t>
                      </a: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Überforderung, Ermüdung, Leistungseinbußen</a:t>
                      </a:r>
                    </a:p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Selbstfürsorge, Pausen und Erholungszeiten einplanen</a:t>
                      </a:r>
                    </a:p>
                    <a:p>
                      <a:pPr marL="171450" indent="-171450" algn="l" defTabSz="914400" rtl="0" eaLnBrk="1" latinLnBrk="0" hangingPunct="1">
                        <a:buFont typeface="Courier New" panose="02070309020205020404" pitchFamily="49" charset="0"/>
                        <a:buChar char="o"/>
                      </a:pPr>
                      <a:endParaRPr lang="de-DE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BF5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092347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4A5D2833-C768-0BE5-FA2D-F242AF106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26D1BA39-FDEC-3186-4A83-4D1A07C9A6DE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950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häufige Stressverstärker</a:t>
            </a:r>
          </a:p>
        </p:txBody>
      </p:sp>
    </p:spTree>
    <p:extLst>
      <p:ext uri="{BB962C8B-B14F-4D97-AF65-F5344CB8AC3E}">
        <p14:creationId xmlns:p14="http://schemas.microsoft.com/office/powerpoint/2010/main" val="1554868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0CA06C3-F23F-C121-3396-9DEE15DE5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CCFA6E-C0AA-2595-3885-A45E44F6C761}"/>
              </a:ext>
            </a:extLst>
          </p:cNvPr>
          <p:cNvSpPr txBox="1"/>
          <p:nvPr/>
        </p:nvSpPr>
        <p:spPr>
          <a:xfrm>
            <a:off x="7766474" y="4540454"/>
            <a:ext cx="4212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Übungsblatt</a:t>
            </a:r>
            <a:b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Stressverstärker-Profil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01DC6BB-3D67-2EE3-B0BF-4978234B8D77}"/>
              </a:ext>
            </a:extLst>
          </p:cNvPr>
          <p:cNvSpPr txBox="1">
            <a:spLocks/>
          </p:cNvSpPr>
          <p:nvPr/>
        </p:nvSpPr>
        <p:spPr>
          <a:xfrm>
            <a:off x="9872640" y="345979"/>
            <a:ext cx="2675880" cy="935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Stillarbeit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3354E01-9601-FCFB-F311-72C7943CA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49B852-889A-4ADE-8EA5-C85AAB895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66" y="951408"/>
            <a:ext cx="6328147" cy="57546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AFDF27-AF1F-46B7-96C3-16667CD6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666" y="1687717"/>
            <a:ext cx="5798419" cy="2852737"/>
          </a:xfrm>
        </p:spPr>
        <p:txBody>
          <a:bodyPr>
            <a:normAutofit/>
          </a:bodyPr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Welches </a:t>
            </a:r>
            <a:b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sind deine </a:t>
            </a:r>
            <a:b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inneren Stressverstärker?</a:t>
            </a:r>
          </a:p>
        </p:txBody>
      </p:sp>
    </p:spTree>
    <p:extLst>
      <p:ext uri="{BB962C8B-B14F-4D97-AF65-F5344CB8AC3E}">
        <p14:creationId xmlns:p14="http://schemas.microsoft.com/office/powerpoint/2010/main" val="4287082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15E8DF-47ED-987D-F552-21F67FD3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r="3001"/>
          <a:stretch/>
        </p:blipFill>
        <p:spPr>
          <a:xfrm>
            <a:off x="-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70CEC04-F7FA-6789-7A0E-EC85273D5057}"/>
              </a:ext>
            </a:extLst>
          </p:cNvPr>
          <p:cNvSpPr txBox="1">
            <a:spLocks/>
          </p:cNvSpPr>
          <p:nvPr/>
        </p:nvSpPr>
        <p:spPr>
          <a:xfrm>
            <a:off x="7575818" y="4087428"/>
            <a:ext cx="4594351" cy="2401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innere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Stressverstärker erkennen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Wertschätzung für gute Anteile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Stressverstärker entkräften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25A286-CA1E-4D6B-9FB3-44D9A3E3B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4F0D7E-9D27-F4AF-0C2F-2FC26201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5">
            <a:extLst>
              <a:ext uri="{FF2B5EF4-FFF2-40B4-BE49-F238E27FC236}">
                <a16:creationId xmlns:a16="http://schemas.microsoft.com/office/drawing/2014/main" id="{342E26A5-85E2-CED3-B478-F59F25A1599D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950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Förderliche Bewertungen entwickeln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83EB908-C31F-26CC-3B25-6F4FE60451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1" y="369114"/>
            <a:ext cx="2640782" cy="240146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BB65A18-1AFC-0F9C-BE17-68E3747DBC6F}"/>
              </a:ext>
            </a:extLst>
          </p:cNvPr>
          <p:cNvSpPr/>
          <p:nvPr/>
        </p:nvSpPr>
        <p:spPr>
          <a:xfrm>
            <a:off x="9201418" y="609600"/>
            <a:ext cx="3748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Zielrichtung: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Extremdenken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aufgeben und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überflüssigen Stress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reduzieren</a:t>
            </a:r>
          </a:p>
        </p:txBody>
      </p:sp>
    </p:spTree>
    <p:extLst>
      <p:ext uri="{BB962C8B-B14F-4D97-AF65-F5344CB8AC3E}">
        <p14:creationId xmlns:p14="http://schemas.microsoft.com/office/powerpoint/2010/main" val="11996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8B2C879-0E66-9261-059E-EEE460DB60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b="268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CCB663F-B9F0-507D-6398-8AA99EC10040}"/>
              </a:ext>
            </a:extLst>
          </p:cNvPr>
          <p:cNvSpPr txBox="1">
            <a:spLocks/>
          </p:cNvSpPr>
          <p:nvPr/>
        </p:nvSpPr>
        <p:spPr>
          <a:xfrm>
            <a:off x="435936" y="1935651"/>
            <a:ext cx="4440650" cy="4668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Melanie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Kaczerowski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Diplompsychologin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seit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über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Jahren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Personaltrainerin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Trainerin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für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multimodale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Stressbewältigung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§ 20 SGB 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2006 Expertise „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Psychische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Gesundheit 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Arbeitsplatz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Stressmanagement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Resilienz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Umgang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psychisch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belasteten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Mitarbeitenden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Gesund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Führen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GBU Psyche / ASA</a:t>
            </a:r>
          </a:p>
        </p:txBody>
      </p:sp>
      <p:pic>
        <p:nvPicPr>
          <p:cNvPr id="10" name="Bild 2">
            <a:extLst>
              <a:ext uri="{FF2B5EF4-FFF2-40B4-BE49-F238E27FC236}">
                <a16:creationId xmlns:a16="http://schemas.microsoft.com/office/drawing/2014/main" id="{1D834346-A61C-C469-323D-3B3378D02DDE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055" y="754757"/>
            <a:ext cx="2968073" cy="114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3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F6B1A68C-B95F-D604-482C-293549DF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D2921D8-E5E3-1D24-4458-EBA5F129AF95}"/>
              </a:ext>
            </a:extLst>
          </p:cNvPr>
          <p:cNvSpPr txBox="1">
            <a:spLocks/>
          </p:cNvSpPr>
          <p:nvPr/>
        </p:nvSpPr>
        <p:spPr>
          <a:xfrm>
            <a:off x="9380670" y="335222"/>
            <a:ext cx="2675880" cy="935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Plenum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A8230D-EC15-7231-BF6F-B22E104E64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67" y="1697133"/>
            <a:ext cx="2675879" cy="243337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73F398C-E50C-9F61-E59E-D4FD7F5CC8E4}"/>
              </a:ext>
            </a:extLst>
          </p:cNvPr>
          <p:cNvSpPr/>
          <p:nvPr/>
        </p:nvSpPr>
        <p:spPr>
          <a:xfrm>
            <a:off x="8781066" y="2035621"/>
            <a:ext cx="3748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Halte für dich zum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Schluss auch einen 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persönlich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hilfreichen </a:t>
            </a:r>
            <a:b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Stresslöser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fest.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E3EF65E-CD1C-4FEF-F121-1DBB8AF8B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49B852-889A-4ADE-8EA5-C85AAB895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54" y="674847"/>
            <a:ext cx="6328147" cy="575465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BDA3E383-96B1-0441-675E-085A31EABC96}"/>
              </a:ext>
            </a:extLst>
          </p:cNvPr>
          <p:cNvSpPr/>
          <p:nvPr/>
        </p:nvSpPr>
        <p:spPr>
          <a:xfrm>
            <a:off x="1759136" y="1271137"/>
            <a:ext cx="49845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Was sind</a:t>
            </a:r>
            <a:b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gute „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Stresslöser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“, d.h. stressreduzierende Gedanken</a:t>
            </a:r>
            <a:b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hilfreiche, kleine 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Alltagshandlungen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i="1" dirty="0">
                <a:latin typeface="Calibri" panose="020F0502020204030204" pitchFamily="34" charset="0"/>
                <a:cs typeface="Calibri" panose="020F0502020204030204" pitchFamily="34" charset="0"/>
              </a:rPr>
              <a:t>gegen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die Stressverstärker?</a:t>
            </a:r>
          </a:p>
        </p:txBody>
      </p:sp>
    </p:spTree>
    <p:extLst>
      <p:ext uri="{BB962C8B-B14F-4D97-AF65-F5344CB8AC3E}">
        <p14:creationId xmlns:p14="http://schemas.microsoft.com/office/powerpoint/2010/main" val="4433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5A2F4C-0664-A254-950D-5875E0A19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165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A26AE0-F543-C4C4-F5FD-C0460ECB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23EF8D5E-1B0B-441E-CEE8-6F704746F9AA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950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Regeneration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9DF0AF-9461-00BF-3723-E2F05782C5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8" y="4008578"/>
            <a:ext cx="2660994" cy="241984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7789667-F1C6-EE37-1836-3B9329521A33}"/>
              </a:ext>
            </a:extLst>
          </p:cNvPr>
          <p:cNvSpPr/>
          <p:nvPr/>
        </p:nvSpPr>
        <p:spPr>
          <a:xfrm>
            <a:off x="8133366" y="4343567"/>
            <a:ext cx="3748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machst du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zur Erholung?</a:t>
            </a:r>
            <a:endParaRPr lang="de-D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56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Text, Person, drinnen, Elektronik enthält.&#10;&#10;Automatisch generierte Beschreibung">
            <a:extLst>
              <a:ext uri="{FF2B5EF4-FFF2-40B4-BE49-F238E27FC236}">
                <a16:creationId xmlns:a16="http://schemas.microsoft.com/office/drawing/2014/main" id="{AAB13D4A-65FA-E80E-66E5-F6851EE6B6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5879"/>
            <a:ext cx="4877932" cy="3530338"/>
          </a:xfrm>
        </p:spPr>
      </p:pic>
      <p:pic>
        <p:nvPicPr>
          <p:cNvPr id="6" name="Inhaltsplatzhalter 5" descr="Ein Bild, das Boden, draußen, Person, Schmutz enthält.&#10;&#10;Automatisch generierte Beschreibung">
            <a:extLst>
              <a:ext uri="{FF2B5EF4-FFF2-40B4-BE49-F238E27FC236}">
                <a16:creationId xmlns:a16="http://schemas.microsoft.com/office/drawing/2014/main" id="{E0DE6FCE-24A4-6E20-ED50-FCB85D511F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93" y="1455879"/>
            <a:ext cx="5295507" cy="3530338"/>
          </a:xfrm>
        </p:spPr>
      </p:pic>
      <p:sp>
        <p:nvSpPr>
          <p:cNvPr id="3" name="Inhaltsplatzhalter 11">
            <a:extLst>
              <a:ext uri="{FF2B5EF4-FFF2-40B4-BE49-F238E27FC236}">
                <a16:creationId xmlns:a16="http://schemas.microsoft.com/office/drawing/2014/main" id="{A8C2DEA5-852C-0484-7028-17A04289232A}"/>
              </a:ext>
            </a:extLst>
          </p:cNvPr>
          <p:cNvSpPr txBox="1">
            <a:spLocks/>
          </p:cNvSpPr>
          <p:nvPr/>
        </p:nvSpPr>
        <p:spPr>
          <a:xfrm>
            <a:off x="676836" y="5153009"/>
            <a:ext cx="5562232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475" lvl="2" indent="-285750"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im Büro</a:t>
            </a:r>
          </a:p>
          <a:p>
            <a:pPr marL="371475" lvl="2" indent="-285750"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viel Sitzen</a:t>
            </a:r>
          </a:p>
          <a:p>
            <a:pPr marL="371475" lvl="2" indent="-285750"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logisches Denken gefragt, „kopflastig“</a:t>
            </a:r>
          </a:p>
          <a:p>
            <a:pPr marL="371475" lvl="2" indent="-285750"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viel Kontakt zu Menschen </a:t>
            </a:r>
          </a:p>
          <a:p>
            <a:endParaRPr lang="de-DE" dirty="0"/>
          </a:p>
        </p:txBody>
      </p:sp>
      <p:sp>
        <p:nvSpPr>
          <p:cNvPr id="4" name="Inhaltsplatzhalter 13">
            <a:extLst>
              <a:ext uri="{FF2B5EF4-FFF2-40B4-BE49-F238E27FC236}">
                <a16:creationId xmlns:a16="http://schemas.microsoft.com/office/drawing/2014/main" id="{6AF0A154-F030-1634-D9BB-31AC5D0F9099}"/>
              </a:ext>
            </a:extLst>
          </p:cNvPr>
          <p:cNvSpPr txBox="1">
            <a:spLocks/>
          </p:cNvSpPr>
          <p:nvPr/>
        </p:nvSpPr>
        <p:spPr>
          <a:xfrm>
            <a:off x="5924776" y="515300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475" lvl="2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  <a:defRPr/>
            </a:pP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draußen aufhalten</a:t>
            </a:r>
          </a:p>
          <a:p>
            <a:pPr marL="371475" lvl="2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  <a:defRPr/>
            </a:pP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laufen/gehen/schwimmen</a:t>
            </a:r>
          </a:p>
          <a:p>
            <a:pPr marL="371475" lvl="2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  <a:defRPr/>
            </a:pP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etwas mit den Händen machen</a:t>
            </a:r>
          </a:p>
          <a:p>
            <a:pPr marL="371475" lvl="2" indent="-285750"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  <a:defRPr/>
            </a:pP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allein sein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E495C9-2971-6C5F-C67C-D4926D504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165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1E36D0-6A0B-AF31-FF29-B538A6B34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id="{BCD630F6-0D68-E56B-B2B2-3866342CB1CB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70044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Kontraste setzen zur optimalen Erholung</a:t>
            </a:r>
          </a:p>
        </p:txBody>
      </p:sp>
    </p:spTree>
    <p:extLst>
      <p:ext uri="{BB962C8B-B14F-4D97-AF65-F5344CB8AC3E}">
        <p14:creationId xmlns:p14="http://schemas.microsoft.com/office/powerpoint/2010/main" val="212819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CCBCC018-24E8-4B75-1D31-CCE89DC334A7}"/>
              </a:ext>
            </a:extLst>
          </p:cNvPr>
          <p:cNvSpPr txBox="1">
            <a:spLocks/>
          </p:cNvSpPr>
          <p:nvPr/>
        </p:nvSpPr>
        <p:spPr>
          <a:xfrm>
            <a:off x="386367" y="2858082"/>
            <a:ext cx="3703033" cy="3680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EA5E28D-82DC-DE6F-E748-9BEBD1D5F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165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5B36C8-21CB-7653-FB62-D20F2BB0F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4C15BEE3-FE0B-2DD0-6EF6-47A53BABEE67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950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Entspannungstechniken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1D05CF-DF19-4FE8-7E3F-0ABB6DC1E3EE}"/>
              </a:ext>
            </a:extLst>
          </p:cNvPr>
          <p:cNvSpPr txBox="1"/>
          <p:nvPr/>
        </p:nvSpPr>
        <p:spPr>
          <a:xfrm>
            <a:off x="504621" y="2949238"/>
            <a:ext cx="6096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cs typeface="Arial" panose="020B0604020202020204" pitchFamily="34" charset="0"/>
              </a:rPr>
              <a:t>Autogenes</a:t>
            </a:r>
            <a:r>
              <a:rPr lang="en-US" sz="2400" dirty="0">
                <a:cs typeface="Arial" panose="020B0604020202020204" pitchFamily="34" charset="0"/>
              </a:rPr>
              <a:t> Training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Arial" panose="020B0604020202020204" pitchFamily="34" charset="0"/>
              </a:rPr>
              <a:t>Progressive Relaxation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Arial" panose="020B0604020202020204" pitchFamily="34" charset="0"/>
              </a:rPr>
              <a:t>Hatha-Yoga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Arial" panose="020B0604020202020204" pitchFamily="34" charset="0"/>
              </a:rPr>
              <a:t>Tai-Chi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Arial" panose="020B0604020202020204" pitchFamily="34" charset="0"/>
              </a:rPr>
              <a:t>Qi Gong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cs typeface="Arial" panose="020B0604020202020204" pitchFamily="34" charset="0"/>
            </a:endParaRPr>
          </a:p>
          <a:p>
            <a:r>
              <a:rPr lang="de-DE" altLang="de-DE" sz="2000" dirty="0"/>
              <a:t>Diese Techniken werden als </a:t>
            </a:r>
            <a:br>
              <a:rPr lang="de-DE" altLang="de-DE" sz="2000" dirty="0"/>
            </a:br>
            <a:r>
              <a:rPr lang="de-DE" altLang="de-DE" sz="2000" dirty="0"/>
              <a:t>Präventionskurse von den </a:t>
            </a:r>
            <a:br>
              <a:rPr lang="de-DE" altLang="de-DE" sz="2000" dirty="0"/>
            </a:br>
            <a:r>
              <a:rPr lang="de-DE" altLang="de-DE" sz="2000" dirty="0"/>
              <a:t>gesetzlichen </a:t>
            </a:r>
            <a:r>
              <a:rPr lang="de-DE" altLang="de-DE" sz="2000" b="1" dirty="0"/>
              <a:t>Krankenkassen </a:t>
            </a:r>
            <a:br>
              <a:rPr lang="de-DE" altLang="de-DE" sz="2000" b="1" dirty="0"/>
            </a:br>
            <a:r>
              <a:rPr lang="de-DE" altLang="de-DE" sz="2000" b="1" dirty="0"/>
              <a:t>bezuschusst</a:t>
            </a:r>
            <a:r>
              <a:rPr lang="de-DE" altLang="de-DE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44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Person lehnt an einer Wand">
            <a:extLst>
              <a:ext uri="{FF2B5EF4-FFF2-40B4-BE49-F238E27FC236}">
                <a16:creationId xmlns:a16="http://schemas.microsoft.com/office/drawing/2014/main" id="{8270CC87-1FD2-4D23-AFFF-75CF6EBFF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 2">
            <a:extLst>
              <a:ext uri="{FF2B5EF4-FFF2-40B4-BE49-F238E27FC236}">
                <a16:creationId xmlns:a16="http://schemas.microsoft.com/office/drawing/2014/main" id="{DFEE2C79-A37F-4BF4-9864-4CF928D2CFCB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0802" y="5754534"/>
            <a:ext cx="2968073" cy="114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748B219-22B3-3B62-9053-C81EF37DAEDB}"/>
              </a:ext>
            </a:extLst>
          </p:cNvPr>
          <p:cNvSpPr txBox="1"/>
          <p:nvPr/>
        </p:nvSpPr>
        <p:spPr>
          <a:xfrm>
            <a:off x="358060" y="4598570"/>
            <a:ext cx="5340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Melanie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Kaczerowski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Diplompsychologin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Betriebliches Gesundheitsmanagement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Mail: info@pausenraum-training.de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www.pausenraum-training.de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Instagram: @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pausenraum_essen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C293F7FC-9FD3-61D8-ACFD-19D6C00D049B}"/>
              </a:ext>
            </a:extLst>
          </p:cNvPr>
          <p:cNvSpPr txBox="1">
            <a:spLocks/>
          </p:cNvSpPr>
          <p:nvPr/>
        </p:nvSpPr>
        <p:spPr>
          <a:xfrm>
            <a:off x="2842652" y="4751587"/>
            <a:ext cx="6102849" cy="64720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14400" b="1" dirty="0">
                <a:solidFill>
                  <a:srgbClr val="84C5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Vielen Dank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sz="14400" b="1" dirty="0">
                <a:solidFill>
                  <a:srgbClr val="84C5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 gelassene Zeiten!</a:t>
            </a:r>
          </a:p>
          <a:p>
            <a:endParaRPr lang="de-DE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B743F3-13DA-8757-07E7-48E8A245E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000B229-E26B-16E9-3702-9FC8337C2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165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A7F3E2-2CBC-4FC2-5C46-2A651C3D0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87F51693-043C-C110-87CA-60F76ED97B9C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950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zu Hause und digital</a:t>
            </a:r>
          </a:p>
        </p:txBody>
      </p:sp>
      <p:pic>
        <p:nvPicPr>
          <p:cNvPr id="12" name="Inhaltsplatzhalter 10">
            <a:extLst>
              <a:ext uri="{FF2B5EF4-FFF2-40B4-BE49-F238E27FC236}">
                <a16:creationId xmlns:a16="http://schemas.microsoft.com/office/drawing/2014/main" id="{E60C05DF-8E52-DD04-D678-E8F3B4EC2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5847">
            <a:off x="2156053" y="1799980"/>
            <a:ext cx="3453536" cy="3453536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E8763C81-7EF1-5FF1-1961-1A2F3F022D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2783">
            <a:off x="420143" y="2948218"/>
            <a:ext cx="3606800" cy="3453536"/>
          </a:xfr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667FCE5-D4B3-82F6-18C0-3EAC4D0C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63310">
            <a:off x="6874166" y="1700421"/>
            <a:ext cx="3111433" cy="4537957"/>
          </a:xfrm>
          <a:prstGeom prst="rect">
            <a:avLst/>
          </a:prstGeom>
        </p:spPr>
      </p:pic>
      <p:pic>
        <p:nvPicPr>
          <p:cNvPr id="14" name="Grafik 13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8132F1C0-0EAF-AE5E-19B2-C5F5E67ED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952">
            <a:off x="8332337" y="1801067"/>
            <a:ext cx="3260971" cy="45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64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6">
            <a:extLst>
              <a:ext uri="{FF2B5EF4-FFF2-40B4-BE49-F238E27FC236}">
                <a16:creationId xmlns:a16="http://schemas.microsoft.com/office/drawing/2014/main" id="{5CADDEB8-810C-4DFD-B51C-FC1C3F376404}"/>
              </a:ext>
            </a:extLst>
          </p:cNvPr>
          <p:cNvSpPr txBox="1">
            <a:spLocks/>
          </p:cNvSpPr>
          <p:nvPr/>
        </p:nvSpPr>
        <p:spPr>
          <a:xfrm>
            <a:off x="239335" y="3171143"/>
            <a:ext cx="4827965" cy="343038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 ist Stress?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Physiologie und Folgen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Stress-Check und Frühwarnsystem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Stress-Prozess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Stellschrauben zur Stressreduktion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Kurz-Entspannungspraxis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12C99A-2E8D-3928-5159-853C5FF1754D}"/>
              </a:ext>
            </a:extLst>
          </p:cNvPr>
          <p:cNvSpPr txBox="1"/>
          <p:nvPr/>
        </p:nvSpPr>
        <p:spPr>
          <a:xfrm>
            <a:off x="412966" y="5853375"/>
            <a:ext cx="6402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Nach dem Stressbewältigungsprogramm </a:t>
            </a:r>
            <a:br>
              <a:rPr lang="de-DE" sz="1400" dirty="0"/>
            </a:br>
            <a:r>
              <a:rPr lang="de-DE" sz="1400" dirty="0"/>
              <a:t>„Gelassen und sicher im Stress“ von Gert Kaluza, </a:t>
            </a:r>
            <a:br>
              <a:rPr lang="de-DE" sz="1400" dirty="0"/>
            </a:br>
            <a:r>
              <a:rPr lang="de-DE" sz="1400" dirty="0"/>
              <a:t>anerkannt nach §20 SGB V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AD08D55-A111-CAA2-FBF9-134058F25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4E50C3-1827-C6E4-E397-FD647DD4E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7C52FD01-9011-C8D2-C543-71A02376BF97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3857625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Der Tag im Überblick</a:t>
            </a:r>
          </a:p>
        </p:txBody>
      </p:sp>
    </p:spTree>
    <p:extLst>
      <p:ext uri="{BB962C8B-B14F-4D97-AF65-F5344CB8AC3E}">
        <p14:creationId xmlns:p14="http://schemas.microsoft.com/office/powerpoint/2010/main" val="35645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3B608EF-0DC1-AA44-A9B8-7335917672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2164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7AB7EA6-47D3-86DB-4B39-23DF78C98933}"/>
              </a:ext>
            </a:extLst>
          </p:cNvPr>
          <p:cNvSpPr txBox="1">
            <a:spLocks/>
          </p:cNvSpPr>
          <p:nvPr/>
        </p:nvSpPr>
        <p:spPr>
          <a:xfrm>
            <a:off x="698037" y="313590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04E061E-909D-6BC4-172E-12D8C12D9208}"/>
              </a:ext>
            </a:extLst>
          </p:cNvPr>
          <p:cNvSpPr txBox="1">
            <a:spLocks/>
          </p:cNvSpPr>
          <p:nvPr/>
        </p:nvSpPr>
        <p:spPr>
          <a:xfrm>
            <a:off x="6879699" y="1595677"/>
            <a:ext cx="86678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de-DE" sz="2000" i="1" dirty="0">
                <a:cs typeface="Arial" panose="020B0604020202020204" pitchFamily="34" charset="0"/>
              </a:rPr>
              <a:t>„Menschen leiden unter Stress, wenn sie </a:t>
            </a:r>
            <a:br>
              <a:rPr lang="de-DE" sz="2000" i="1" dirty="0">
                <a:cs typeface="Arial" panose="020B0604020202020204" pitchFamily="34" charset="0"/>
              </a:rPr>
            </a:br>
            <a:r>
              <a:rPr lang="de-DE" sz="2000" i="1" dirty="0">
                <a:cs typeface="Arial" panose="020B0604020202020204" pitchFamily="34" charset="0"/>
              </a:rPr>
              <a:t>wahrnehmen, dass zwischen den Anforderungen, </a:t>
            </a:r>
            <a:br>
              <a:rPr lang="de-DE" sz="2000" i="1" dirty="0">
                <a:cs typeface="Arial" panose="020B0604020202020204" pitchFamily="34" charset="0"/>
              </a:rPr>
            </a:br>
            <a:r>
              <a:rPr lang="de-DE" sz="2000" i="1" dirty="0">
                <a:cs typeface="Arial" panose="020B0604020202020204" pitchFamily="34" charset="0"/>
              </a:rPr>
              <a:t>die an sie gestellt werden, und den Mitteln, </a:t>
            </a:r>
            <a:br>
              <a:rPr lang="de-DE" sz="2000" i="1" dirty="0">
                <a:cs typeface="Arial" panose="020B0604020202020204" pitchFamily="34" charset="0"/>
              </a:rPr>
            </a:br>
            <a:r>
              <a:rPr lang="de-DE" sz="2000" i="1" dirty="0">
                <a:cs typeface="Arial" panose="020B0604020202020204" pitchFamily="34" charset="0"/>
              </a:rPr>
              <a:t>die ihnen zur Bewältigung dieser Anforderungen </a:t>
            </a:r>
            <a:br>
              <a:rPr lang="de-DE" sz="2000" i="1" dirty="0">
                <a:cs typeface="Arial" panose="020B0604020202020204" pitchFamily="34" charset="0"/>
              </a:rPr>
            </a:br>
            <a:r>
              <a:rPr lang="de-DE" sz="2000" i="1" dirty="0">
                <a:cs typeface="Arial" panose="020B0604020202020204" pitchFamily="34" charset="0"/>
              </a:rPr>
              <a:t>zur Verfügung stehen, ein </a:t>
            </a:r>
            <a:r>
              <a:rPr lang="de-DE" sz="2000" b="1" i="1" dirty="0">
                <a:cs typeface="Arial" panose="020B0604020202020204" pitchFamily="34" charset="0"/>
              </a:rPr>
              <a:t>Ungleichgewicht</a:t>
            </a:r>
            <a:r>
              <a:rPr lang="de-DE" sz="2000" i="1" dirty="0">
                <a:cs typeface="Arial" panose="020B0604020202020204" pitchFamily="34" charset="0"/>
              </a:rPr>
              <a:t> </a:t>
            </a:r>
            <a:br>
              <a:rPr lang="de-DE" sz="2000" i="1" dirty="0">
                <a:cs typeface="Arial" panose="020B0604020202020204" pitchFamily="34" charset="0"/>
              </a:rPr>
            </a:br>
            <a:r>
              <a:rPr lang="de-DE" sz="2000" i="1" dirty="0">
                <a:cs typeface="Arial" panose="020B0604020202020204" pitchFamily="34" charset="0"/>
              </a:rPr>
              <a:t>besteht.“  </a:t>
            </a:r>
            <a:r>
              <a:rPr lang="de-DE" sz="2000" dirty="0">
                <a:cs typeface="Arial" panose="020B0604020202020204" pitchFamily="34" charset="0"/>
              </a:rPr>
              <a:t>(Quelle: DNBGF)</a:t>
            </a:r>
            <a:br>
              <a:rPr lang="de-DE" sz="2000" dirty="0">
                <a:cs typeface="Arial" panose="020B0604020202020204" pitchFamily="34" charset="0"/>
              </a:rPr>
            </a:br>
            <a:endParaRPr lang="de-DE" sz="2000" dirty="0">
              <a:cs typeface="Arial" panose="020B0604020202020204" pitchFamily="34" charset="0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pPr>
            <a:r>
              <a:rPr lang="de-DE" sz="2000" dirty="0">
                <a:cs typeface="Arial" panose="020B0604020202020204" pitchFamily="34" charset="0"/>
              </a:rPr>
              <a:t>Die Folge ist ein Erleben </a:t>
            </a:r>
            <a:br>
              <a:rPr lang="de-DE" sz="2000" dirty="0">
                <a:cs typeface="Arial" panose="020B0604020202020204" pitchFamily="34" charset="0"/>
              </a:rPr>
            </a:br>
            <a:r>
              <a:rPr lang="de-DE" sz="2000" dirty="0">
                <a:cs typeface="Arial" panose="020B0604020202020204" pitchFamily="34" charset="0"/>
              </a:rPr>
              <a:t>von </a:t>
            </a:r>
            <a:r>
              <a:rPr lang="de-DE" sz="2000" b="1" dirty="0">
                <a:cs typeface="Arial" panose="020B0604020202020204" pitchFamily="34" charset="0"/>
              </a:rPr>
              <a:t>Kontrollverlust</a:t>
            </a:r>
            <a:r>
              <a:rPr lang="de-DE" sz="2000" dirty="0">
                <a:cs typeface="Arial" panose="020B0604020202020204" pitchFamily="34" charset="0"/>
              </a:rPr>
              <a:t>. 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defRPr/>
            </a:pPr>
            <a:r>
              <a:rPr lang="de-DE" sz="2000" dirty="0">
                <a:cs typeface="Arial" panose="020B0604020202020204" pitchFamily="34" charset="0"/>
              </a:rPr>
              <a:t>Wahrgenommen wird ein daraus </a:t>
            </a:r>
            <a:br>
              <a:rPr lang="de-DE" sz="2000" dirty="0">
                <a:cs typeface="Arial" panose="020B0604020202020204" pitchFamily="34" charset="0"/>
              </a:rPr>
            </a:br>
            <a:r>
              <a:rPr lang="de-DE" sz="2000" dirty="0">
                <a:cs typeface="Arial" panose="020B0604020202020204" pitchFamily="34" charset="0"/>
              </a:rPr>
              <a:t>resultierender </a:t>
            </a:r>
            <a:r>
              <a:rPr lang="de-DE" sz="2000" b="1" dirty="0">
                <a:cs typeface="Arial" panose="020B0604020202020204" pitchFamily="34" charset="0"/>
              </a:rPr>
              <a:t>unangenehmer </a:t>
            </a:r>
            <a:br>
              <a:rPr lang="de-DE" sz="2000" b="1" dirty="0">
                <a:cs typeface="Arial" panose="020B0604020202020204" pitchFamily="34" charset="0"/>
              </a:rPr>
            </a:br>
            <a:r>
              <a:rPr lang="de-DE" sz="2000" b="1" dirty="0">
                <a:cs typeface="Arial" panose="020B0604020202020204" pitchFamily="34" charset="0"/>
              </a:rPr>
              <a:t>Spannungszustand des Körpers</a:t>
            </a:r>
            <a:r>
              <a:rPr lang="de-DE" sz="2000" dirty="0">
                <a:cs typeface="Arial" panose="020B0604020202020204" pitchFamily="34" charset="0"/>
              </a:rPr>
              <a:t>.   </a:t>
            </a:r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1D3D7A-6777-5E77-D9BF-9E752269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EB46987-C0E0-4F69-B334-28EBCEDD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74FA0466-BC72-2092-67CE-68BC568435BF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42866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 Stress</a:t>
            </a:r>
          </a:p>
        </p:txBody>
      </p:sp>
    </p:spTree>
    <p:extLst>
      <p:ext uri="{BB962C8B-B14F-4D97-AF65-F5344CB8AC3E}">
        <p14:creationId xmlns:p14="http://schemas.microsoft.com/office/powerpoint/2010/main" val="4162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961E5BF-A257-6E3E-A8D2-A3AB9FD87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3449" y="0"/>
            <a:ext cx="12375449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25219" y="1516656"/>
            <a:ext cx="6565181" cy="5431069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de-DE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↑"/>
            </a:pPr>
            <a:r>
              <a:rPr lang="de-DE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Blutdruck und Puls steigen</a:t>
            </a:r>
          </a:p>
          <a:p>
            <a:pPr>
              <a:buFont typeface="Calibri" panose="020F0502020204030204" pitchFamily="34" charset="0"/>
              <a:buChar char="↑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Atmung: flacher, schneller</a:t>
            </a:r>
          </a:p>
          <a:p>
            <a:pPr>
              <a:buFont typeface="Calibri" panose="020F0502020204030204" pitchFamily="34" charset="0"/>
              <a:buChar char="↑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Muskelspannung steigt</a:t>
            </a:r>
          </a:p>
          <a:p>
            <a:pPr>
              <a:buFont typeface="Calibri" panose="020F0502020204030204" pitchFamily="34" charset="0"/>
              <a:buChar char="↑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Energielieferanten: Blutzucker, Blutfett</a:t>
            </a:r>
          </a:p>
          <a:p>
            <a:pPr>
              <a:buFont typeface="Calibri" panose="020F0502020204030204" pitchFamily="34" charset="0"/>
              <a:buChar char="↑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Stresshormone: Adrenalin, Noradrenalin, Cortisol</a:t>
            </a:r>
          </a:p>
          <a:p>
            <a:pPr>
              <a:buFont typeface="Calibri" panose="020F0502020204030204" pitchFamily="34" charset="0"/>
              <a:buChar char="↑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Gefühle: Angst, Ärger, Wut</a:t>
            </a:r>
          </a:p>
          <a:p>
            <a:pPr>
              <a:buFont typeface="Calibri" panose="020F0502020204030204" pitchFamily="34" charset="0"/>
              <a:buChar char="↑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Schwitzen</a:t>
            </a:r>
          </a:p>
          <a:p>
            <a:pPr>
              <a:buFont typeface="Calibri" panose="020F0502020204030204" pitchFamily="34" charset="0"/>
              <a:buChar char="↑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Tunnelblick: hoch konzentriert auf die Stresssituation</a:t>
            </a:r>
          </a:p>
          <a:p>
            <a:pPr>
              <a:buFont typeface="Calibri" panose="020F0502020204030204" pitchFamily="34" charset="0"/>
              <a:buChar char="↑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Kalte Extremitäten (Hände, Füße) </a:t>
            </a:r>
            <a:b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Calibri" panose="020F0502020204030204" pitchFamily="34" charset="0"/>
              <a:buChar char="↑"/>
            </a:pPr>
            <a:endParaRPr lang="de-DE" sz="6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↓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Verdauung, Stoffwechsel</a:t>
            </a:r>
          </a:p>
          <a:p>
            <a:pPr>
              <a:buFont typeface="Calibri" panose="020F0502020204030204" pitchFamily="34" charset="0"/>
              <a:buChar char="↓"/>
            </a:pPr>
            <a:r>
              <a:rPr lang="de-DE" sz="6200" dirty="0">
                <a:latin typeface="Calibri" panose="020F0502020204030204" pitchFamily="34" charset="0"/>
                <a:cs typeface="Calibri" panose="020F0502020204030204" pitchFamily="34" charset="0"/>
              </a:rPr>
              <a:t> Sexualhormone, Libido, Fruchtbarkeit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5834"/>
            <a:ext cx="4666549" cy="605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F184BF8-DA43-9737-1F1C-8EE414B58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DB7F4243-247C-AE14-0850-FCF6BA8DF662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188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Energieschub im akuten Stress</a:t>
            </a:r>
          </a:p>
        </p:txBody>
      </p:sp>
    </p:spTree>
    <p:extLst>
      <p:ext uri="{BB962C8B-B14F-4D97-AF65-F5344CB8AC3E}">
        <p14:creationId xmlns:p14="http://schemas.microsoft.com/office/powerpoint/2010/main" val="959619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F2E4DD5-6095-5024-CDDB-CF64ACC86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8" y="2247605"/>
            <a:ext cx="3863688" cy="2755895"/>
          </a:xfr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7BC0180-F57D-4031-950A-614D03738FD3}"/>
              </a:ext>
            </a:extLst>
          </p:cNvPr>
          <p:cNvSpPr txBox="1"/>
          <p:nvPr/>
        </p:nvSpPr>
        <p:spPr>
          <a:xfrm>
            <a:off x="6095999" y="3077748"/>
            <a:ext cx="5978768" cy="298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ungenutzte Energie, </a:t>
            </a:r>
            <a:r>
              <a:rPr lang="de-DE" b="1" dirty="0">
                <a:cs typeface="Arial" panose="020B0604020202020204" pitchFamily="34" charset="0"/>
              </a:rPr>
              <a:t>fehlender Abbau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andauernder Zustand (statt ab und an)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Folge: </a:t>
            </a:r>
            <a:r>
              <a:rPr lang="de-DE" b="1" dirty="0">
                <a:cs typeface="Arial" panose="020B0604020202020204" pitchFamily="34" charset="0"/>
              </a:rPr>
              <a:t>Chronische Stresserkrankungen</a:t>
            </a:r>
            <a:endParaRPr lang="de-DE" b="1" dirty="0"/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Bluthochdruck, Infarkt 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Diabetes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geschwächtes Immunsystem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Rückenbeschwerden, Migräne,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Burnout, …</a:t>
            </a:r>
          </a:p>
        </p:txBody>
      </p:sp>
      <p:sp>
        <p:nvSpPr>
          <p:cNvPr id="23" name="Textfeld 8">
            <a:extLst>
              <a:ext uri="{FF2B5EF4-FFF2-40B4-BE49-F238E27FC236}">
                <a16:creationId xmlns:a16="http://schemas.microsoft.com/office/drawing/2014/main" id="{40FE4F4E-62CE-4B6B-A0CA-0CB4C7A6E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615" y="5335227"/>
            <a:ext cx="5019620" cy="112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>
                <a:cs typeface="Arial" panose="020B0604020202020204" pitchFamily="34" charset="0"/>
              </a:rPr>
              <a:t>Überlebensvorteil für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Kampf bzw.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dirty="0">
                <a:cs typeface="Arial" panose="020B0604020202020204" pitchFamily="34" charset="0"/>
              </a:rPr>
              <a:t>Flucht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4DED76F-3F49-40D6-AE24-D0001A2B2E3B}"/>
              </a:ext>
            </a:extLst>
          </p:cNvPr>
          <p:cNvSpPr txBox="1"/>
          <p:nvPr/>
        </p:nvSpPr>
        <p:spPr>
          <a:xfrm>
            <a:off x="6153329" y="1261582"/>
            <a:ext cx="313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Zeitdruck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B542D14-C5B9-4329-865D-A23D5295B1D0}"/>
              </a:ext>
            </a:extLst>
          </p:cNvPr>
          <p:cNvSpPr txBox="1"/>
          <p:nvPr/>
        </p:nvSpPr>
        <p:spPr>
          <a:xfrm>
            <a:off x="7673686" y="2334022"/>
            <a:ext cx="349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Finanzielle Sorgen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4ACF8B2-8D49-4C74-911C-71110C7B9787}"/>
              </a:ext>
            </a:extLst>
          </p:cNvPr>
          <p:cNvSpPr txBox="1"/>
          <p:nvPr/>
        </p:nvSpPr>
        <p:spPr>
          <a:xfrm>
            <a:off x="7251661" y="1806826"/>
            <a:ext cx="4278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Berufliche Veränderungen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B05E951-37C8-4478-899C-3A2D68EE6200}"/>
              </a:ext>
            </a:extLst>
          </p:cNvPr>
          <p:cNvSpPr txBox="1"/>
          <p:nvPr/>
        </p:nvSpPr>
        <p:spPr>
          <a:xfrm>
            <a:off x="4530968" y="2294944"/>
            <a:ext cx="313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Soziale Konflikte</a:t>
            </a: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8A607536-6497-4EAE-8A1D-7A3942E50F0B}"/>
              </a:ext>
            </a:extLst>
          </p:cNvPr>
          <p:cNvSpPr/>
          <p:nvPr/>
        </p:nvSpPr>
        <p:spPr bwMode="auto">
          <a:xfrm>
            <a:off x="8161575" y="6004285"/>
            <a:ext cx="279039" cy="369332"/>
          </a:xfrm>
          <a:prstGeom prst="downArrow">
            <a:avLst/>
          </a:prstGeom>
          <a:solidFill>
            <a:srgbClr val="92D05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pitchFamily="34" charset="0"/>
            </a:endParaRP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23952C00-DA2C-42AB-BECF-33880F171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2673" y="6336356"/>
            <a:ext cx="50196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>
                <a:cs typeface="Arial" panose="020B0604020202020204" pitchFamily="34" charset="0"/>
              </a:rPr>
              <a:t>Regeneration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FCD0759-643E-40B6-AC27-1407A653981E}"/>
              </a:ext>
            </a:extLst>
          </p:cNvPr>
          <p:cNvSpPr txBox="1"/>
          <p:nvPr/>
        </p:nvSpPr>
        <p:spPr>
          <a:xfrm>
            <a:off x="4177105" y="1755378"/>
            <a:ext cx="313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Informationsflut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31BD8FD-87BF-9F5C-48A3-54386625A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52EB6774-200C-44D7-D17B-AAD4FD2725D3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281770"/>
            <a:ext cx="5188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Stresskreislauf </a:t>
            </a:r>
            <a:b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4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Damals und heute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DA74E6-47CF-229B-A66B-B9F57F09C3BF}"/>
              </a:ext>
            </a:extLst>
          </p:cNvPr>
          <p:cNvSpPr txBox="1"/>
          <p:nvPr/>
        </p:nvSpPr>
        <p:spPr>
          <a:xfrm>
            <a:off x="8341895" y="1259523"/>
            <a:ext cx="313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Mental Load</a:t>
            </a:r>
          </a:p>
        </p:txBody>
      </p:sp>
    </p:spTree>
    <p:extLst>
      <p:ext uri="{BB962C8B-B14F-4D97-AF65-F5344CB8AC3E}">
        <p14:creationId xmlns:p14="http://schemas.microsoft.com/office/powerpoint/2010/main" val="36717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" grpId="0"/>
      <p:bldP spid="3" grpId="0"/>
      <p:bldP spid="4" grpId="0"/>
      <p:bldP spid="6" grpId="0"/>
      <p:bldP spid="9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D8F6E2B-33E9-F1F1-9643-31C4758C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4487A90-68BB-4D0A-A16A-95E0D8299B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3" y="1707197"/>
            <a:ext cx="4591473" cy="344360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D65CF58-3B74-4AE0-ABC0-2F301F818817}"/>
              </a:ext>
            </a:extLst>
          </p:cNvPr>
          <p:cNvSpPr txBox="1"/>
          <p:nvPr/>
        </p:nvSpPr>
        <p:spPr>
          <a:xfrm>
            <a:off x="765463" y="53748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Alltagsbewegung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treiben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B4366E-2568-49BD-B258-F5C70435B32F}"/>
              </a:ext>
            </a:extLst>
          </p:cNvPr>
          <p:cNvSpPr txBox="1"/>
          <p:nvPr/>
        </p:nvSpPr>
        <p:spPr>
          <a:xfrm>
            <a:off x="6172200" y="53748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Entspannung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7AB3101-2FE8-0FCD-6DDC-A0D0254CA2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1707197"/>
            <a:ext cx="4868851" cy="3443605"/>
          </a:xfr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B522344-5A6C-7FB4-8993-DAC4D344B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5">
            <a:extLst>
              <a:ext uri="{FF2B5EF4-FFF2-40B4-BE49-F238E27FC236}">
                <a16:creationId xmlns:a16="http://schemas.microsoft.com/office/drawing/2014/main" id="{E86B073A-66CA-3678-729A-ADCC10E2C05D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188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Ausstieg</a:t>
            </a:r>
          </a:p>
        </p:txBody>
      </p:sp>
    </p:spTree>
    <p:extLst>
      <p:ext uri="{BB962C8B-B14F-4D97-AF65-F5344CB8AC3E}">
        <p14:creationId xmlns:p14="http://schemas.microsoft.com/office/powerpoint/2010/main" val="1484361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A5EDF9C9-D462-46AA-BDA8-D0CD71A92B28}"/>
              </a:ext>
            </a:extLst>
          </p:cNvPr>
          <p:cNvSpPr txBox="1"/>
          <p:nvPr/>
        </p:nvSpPr>
        <p:spPr>
          <a:xfrm>
            <a:off x="5668384" y="1629531"/>
            <a:ext cx="65236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Pausen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erlauben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Umdenken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Pausen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-Check (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Qualität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statt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Quantität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Luftpolster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einbauen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Spannung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rausnehmen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C57E4E-97D3-53D8-55EB-D3A96FFF6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165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AE2207-6F81-AFFB-0365-B3E417CC5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F775A3D6-3D56-AC16-443E-B21C1A5B2D7B}"/>
              </a:ext>
            </a:extLst>
          </p:cNvPr>
          <p:cNvSpPr txBox="1">
            <a:spLocks noChangeArrowheads="1"/>
          </p:cNvSpPr>
          <p:nvPr/>
        </p:nvSpPr>
        <p:spPr>
          <a:xfrm>
            <a:off x="907642" y="319870"/>
            <a:ext cx="5950358" cy="827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Pause machen</a:t>
            </a:r>
          </a:p>
        </p:txBody>
      </p:sp>
    </p:spTree>
    <p:extLst>
      <p:ext uri="{BB962C8B-B14F-4D97-AF65-F5344CB8AC3E}">
        <p14:creationId xmlns:p14="http://schemas.microsoft.com/office/powerpoint/2010/main" val="8882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1225B6B-C003-1944-AB87-58A998494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219200"/>
          </a:xfrm>
          <a:prstGeom prst="rect">
            <a:avLst/>
          </a:prstGeom>
          <a:solidFill>
            <a:srgbClr val="84C5CE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5E52E6-80EC-49F3-A7C1-5015A35FEECE}"/>
              </a:ext>
            </a:extLst>
          </p:cNvPr>
          <p:cNvSpPr txBox="1"/>
          <p:nvPr/>
        </p:nvSpPr>
        <p:spPr>
          <a:xfrm>
            <a:off x="8185372" y="4803050"/>
            <a:ext cx="3025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Übungsblatt</a:t>
            </a:r>
            <a:b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Mein Stress-Check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B750810-23C2-62EA-9EB8-6DC1CF12CD29}"/>
              </a:ext>
            </a:extLst>
          </p:cNvPr>
          <p:cNvSpPr txBox="1">
            <a:spLocks/>
          </p:cNvSpPr>
          <p:nvPr/>
        </p:nvSpPr>
        <p:spPr>
          <a:xfrm>
            <a:off x="9872640" y="345979"/>
            <a:ext cx="2675880" cy="9359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/>
                <a:cs typeface="Arial" panose="020B0604020202020204" pitchFamily="34" charset="0"/>
              </a:rPr>
              <a:t>Stillarbeit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2016B74-051A-4EC3-E332-942C2AB61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00843"/>
            <a:ext cx="12192001" cy="128180"/>
          </a:xfrm>
          <a:prstGeom prst="rect">
            <a:avLst/>
          </a:prstGeom>
          <a:solidFill>
            <a:srgbClr val="DBBF5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49580" algn="ctr"/>
            <a: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1400" b="1" dirty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 indent="-449580" algn="ctr"/>
            <a:r>
              <a:rPr lang="de-DE" sz="1400" dirty="0">
                <a:solidFill>
                  <a:srgbClr val="FFFFFF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200" dirty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49B852-889A-4ADE-8EA5-C85AAB895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63" y="871783"/>
            <a:ext cx="6328147" cy="57546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AFDF27-AF1F-46B7-96C3-16667CD6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36" y="998783"/>
            <a:ext cx="5798419" cy="2852737"/>
          </a:xfrm>
        </p:spPr>
        <p:txBody>
          <a:bodyPr>
            <a:normAutofit/>
          </a:bodyPr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Wie gestresst </a:t>
            </a:r>
            <a:b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bist du aktuell?</a:t>
            </a:r>
          </a:p>
        </p:txBody>
      </p:sp>
    </p:spTree>
    <p:extLst>
      <p:ext uri="{BB962C8B-B14F-4D97-AF65-F5344CB8AC3E}">
        <p14:creationId xmlns:p14="http://schemas.microsoft.com/office/powerpoint/2010/main" val="577632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1058</Words>
  <Application>Microsoft Office PowerPoint</Application>
  <PresentationFormat>Breitbild</PresentationFormat>
  <Paragraphs>318</Paragraphs>
  <Slides>25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Times New Roman</vt:lpstr>
      <vt:lpstr>Ubuntu</vt:lpstr>
      <vt:lpstr>Wingdings</vt:lpstr>
      <vt:lpstr>Office</vt:lpstr>
      <vt:lpstr>1_Office</vt:lpstr>
      <vt:lpstr>2_Office</vt:lpstr>
      <vt:lpstr>Stressmanagement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gestresst  bist du aktuell?</vt:lpstr>
      <vt:lpstr>PowerPoint-Präsentation</vt:lpstr>
      <vt:lpstr>PowerPoint-Präsentation</vt:lpstr>
      <vt:lpstr>Was sind eure  erprobten Anti-Stress- Strategien  im Alltag?</vt:lpstr>
      <vt:lpstr>PowerPoint-Präsentation</vt:lpstr>
      <vt:lpstr>PowerPoint-Präsentation</vt:lpstr>
      <vt:lpstr>PowerPoint-Präsentation</vt:lpstr>
      <vt:lpstr>   „Rucksack“            +             verzerrte Denkmuster                  +      innere Stressverstärker</vt:lpstr>
      <vt:lpstr>PowerPoint-Präsentation</vt:lpstr>
      <vt:lpstr>Welches  sind deine  inneren Stressverstärker?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Superhelden!</dc:title>
  <dc:creator>M K</dc:creator>
  <cp:lastModifiedBy>Tomkoetter Karin</cp:lastModifiedBy>
  <cp:revision>639</cp:revision>
  <cp:lastPrinted>2023-03-21T09:40:38Z</cp:lastPrinted>
  <dcterms:created xsi:type="dcterms:W3CDTF">2020-10-26T12:34:45Z</dcterms:created>
  <dcterms:modified xsi:type="dcterms:W3CDTF">2024-03-06T13:58:41Z</dcterms:modified>
</cp:coreProperties>
</file>